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Biological Concepts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Lecture 6 – Basic Biochemistry II</a:t>
            </a:r>
            <a:endParaRPr sz="21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BIO 10 – Spring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113" y="95876"/>
            <a:ext cx="7066752" cy="505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3639" y="2915920"/>
            <a:ext cx="5141429" cy="38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2682240" y="2316480"/>
            <a:ext cx="749807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We’ll look at Four Key Nutrient Cycles: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Cycle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Cycle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Nitrogen Cycle</a:t>
            </a:r>
            <a:endParaRPr/>
          </a:p>
          <a:p>
            <a:pPr indent="-457200" lvl="0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Carbon Cycle</a:t>
            </a:r>
            <a:endParaRPr b="0" i="0" sz="3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35280" y="416560"/>
            <a:ext cx="116636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Now that we know something about the biomolecules let’s go back and look at Earth’s biosphere….</a:t>
            </a:r>
            <a:endParaRPr b="1" i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" y="955040"/>
            <a:ext cx="10058400" cy="47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238760" y="192405"/>
            <a:ext cx="8346440" cy="925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Water Cycle is Essential for All Life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558923" y="5928601"/>
            <a:ext cx="104922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🡨 Ice 🡨🡪 Fresh water 🡨🡪 Sea water 🡨🡪 Water vapor 🡪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33680" y="161925"/>
            <a:ext cx="8128000" cy="742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Human impacts on the water cycle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944880" y="1083439"/>
            <a:ext cx="10708640" cy="5309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Climate change and pollution are affecting where, when, and how much water is available.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Extreme weather events such as droughts and heavy precipitation, which are expected to increase as climate changes, can impact water resources.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net effect: A greater percentage of the Earth’s water </a:t>
            </a: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ends up in the salty sea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lack of adequate fresh water supplies, flooding, or degraded water quality can affect: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Human, agricultural and natural ecosystem health</a:t>
            </a:r>
            <a:endParaRPr/>
          </a:p>
          <a:p>
            <a:pPr indent="-342900" lvl="0" marL="8032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Where and how organisms can survive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economy, transportation and national security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production and use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03" y="1120457"/>
            <a:ext cx="4621178" cy="262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45440" y="132080"/>
            <a:ext cx="37580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Energy Cycle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5750560" y="839966"/>
            <a:ext cx="5750560" cy="558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Life’s processes (i.e. reproduction, growth, etc.) require that a constant supply of energy and nutrients be introduced into the body. 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sun begins the process through organisms like plants and other photosynthetic producers. 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higher organisms eat the lower organisms, break down their matter and rearrange the molecules to make their own matter. 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any organism dies, the remains are broken down and put back into the cycle as small organic and inorganic molecules.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706" y="4021683"/>
            <a:ext cx="3248534" cy="262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426720" y="1708001"/>
            <a:ext cx="10414000" cy="4170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Consumers (heterotrophs) eat matter from organisms lower in the food web. The different categories of consumers include: herbivores (plants), carnivores (meat) and omnivores (both). 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several levels of consumers.  The order depends on how many organisms have been eaten before. 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1st order consumers eat only plants</a:t>
            </a:r>
            <a:endParaRPr/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2nd order consumers eat something that has eaten plants </a:t>
            </a:r>
            <a:endParaRPr/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3rd order consumers eat 2nd order consumers, and so on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 the “bottom” of the food chain are the scavengers and decomposers.                                          They break down dead matter to return it to the soil for use by producers.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Scavengers generally eat dead meat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Decomposers will eat anything that has died.  </a:t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426720" y="220395"/>
            <a:ext cx="11430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food web describes all of the organisms in an area and connects those that are eaten to those that eat them.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2510" y="3793187"/>
            <a:ext cx="3090618" cy="24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549678" y="308094"/>
            <a:ext cx="78889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impacts on the energy cycle: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274320" y="1402080"/>
            <a:ext cx="12001684" cy="3462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Atmospheric pollution blocks the energy producing rays of the sun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Ozone layer disruption by greenhouse gasses allows more harmful rays to make it through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Forest degradation reduces photosynthetic capacity and carbon sequestration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Excessive population uses up arable land for growing crops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Excessive population and species reduction changes functioning food webs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list can be very long and very depressing!!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>
            <a:off x="853440" y="1549016"/>
            <a:ext cx="6096000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Both amino acids and nucleic acids are dependent on nitrogen in their structure.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majority of Earth's atmosphere (78%) is nitrogen gas (N</a:t>
            </a:r>
            <a:r>
              <a:rPr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), making it the largest source of nitrogen. 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N</a:t>
            </a:r>
            <a:r>
              <a:rPr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has limited availability for biological use, leading to a scarcity of usable nitrogen in many types of ecosystems.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Important processes in the nitrogen cycle include fixation, nitrification and denitrification.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464" y="1480184"/>
            <a:ext cx="4615815" cy="461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711200" y="176481"/>
            <a:ext cx="106172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Nitrogen Cycle is essential to all life.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701040" y="920621"/>
            <a:ext cx="6096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nitrogen cycle is the biogeochemical cycle by which nitrogen is converted into multiple chemical forms as it circulates among atmosphere, terrestrial, and marine ecosystems. 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conversion of nitrogen can be carried out through both biological and physical processes.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7440" y="235993"/>
            <a:ext cx="4520046" cy="638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741680" y="1360438"/>
            <a:ext cx="107188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nitrogen cycle is of particular interest to ecologists because nitrogen availability can affect the rate of key ecosystem processes, including primary production and decomposition.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activities such as fossil fuel combustion, use of artificial nitrogen fertilizers, and release of nitrogen in wastewater have dramatically altered the global nitrogen cycle. 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modification of the global nitrogen cycle can negatively affect the natural environment system and also human health.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589280" y="196801"/>
            <a:ext cx="93573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impacts on the nitrogen cycle: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020129" y="764859"/>
            <a:ext cx="10470831" cy="3939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metabolic process of harvesting the energy in glucose to make ATP is called cellular respiration</a:t>
            </a:r>
            <a:endParaRPr/>
          </a:p>
          <a:p>
            <a:pPr indent="-346075" lvl="0" marL="56832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Cells harvest the energy from glucose slowly over many small steps</a:t>
            </a:r>
            <a:endParaRPr/>
          </a:p>
          <a:p>
            <a:pPr indent="-346075" lvl="0" marL="56832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energy harvested from 1 glucose can be used to build 36 ATP</a:t>
            </a:r>
            <a:endParaRPr/>
          </a:p>
          <a:p>
            <a:pPr indent="-346075" lvl="0" marL="568325" marR="0" rtl="0" algn="l">
              <a:spcBef>
                <a:spcPts val="23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Cellular respiration has 2 general steps:</a:t>
            </a:r>
            <a:endParaRPr/>
          </a:p>
          <a:p>
            <a:pPr indent="-300038" lvl="1" marL="9906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Glycolysis</a:t>
            </a:r>
            <a:endParaRPr/>
          </a:p>
          <a:p>
            <a:pPr indent="-300038" lvl="1" marL="9906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Oxidatitive phosphorylation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452689" y="3960813"/>
            <a:ext cx="7286625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838200" y="365125"/>
            <a:ext cx="10515600" cy="782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Carbon Cycle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401320" y="1542256"/>
            <a:ext cx="114554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carbon cycle is the biogeochemical cycle by which carbon is exchanged among the biosphere, geosphere, hydrosphere, and atmosphere of the Earth.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Carbon is the main component of biological compounds as well as a major component of many minerals such as limestone.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is the series of processes by which carbon compounds are interconverted in the environment</a:t>
            </a:r>
            <a:endParaRPr/>
          </a:p>
          <a:p>
            <a:pPr indent="-342900" lvl="0" marL="80327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incorporation of carbon dioxide into living tissue by photosynthesis</a:t>
            </a:r>
            <a:endParaRPr/>
          </a:p>
          <a:p>
            <a:pPr indent="-342900" lvl="0" marL="80327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Its return to the atmosphere through respiration and the decay of dead organisms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214050" y="131445"/>
            <a:ext cx="10876280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impacts on the carbon cycle. 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50" y="1785470"/>
            <a:ext cx="6055360" cy="367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6735390" y="1129497"/>
            <a:ext cx="5242560" cy="5247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Atmospheric gasses trap the energy producing rays of the sun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Ozone layer disruption by greenhouse gasses allows more harmful rays to make it through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Forest degradation reduces photosynthetic capacity and carbon sequestration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Excessive population uses up arable land for growing crops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Excessive population and species reduction changes functioning food webs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list can be very long and very depressing!!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890849" y="1129497"/>
            <a:ext cx="40298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Greenhouse Effect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303373" y="229871"/>
            <a:ext cx="8524716" cy="169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Glycolysis is the first step in cellular respiration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organisms only do this step and never continue on to oxidative phosphorylation (more on this later) 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2452688" y="3429001"/>
            <a:ext cx="6375400" cy="2352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388" y="2316480"/>
            <a:ext cx="6248401" cy="32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303373" y="2006916"/>
            <a:ext cx="4959507" cy="2665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Properties of glycolysis:</a:t>
            </a:r>
            <a:endParaRPr/>
          </a:p>
          <a:p>
            <a:pPr indent="-342900" lvl="0" marL="8032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Occurs in the cytosol</a:t>
            </a:r>
            <a:endParaRPr/>
          </a:p>
          <a:p>
            <a:pPr indent="-342900" lvl="0" marL="8032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Breaks glucose in half resulting in 2 molecules of pyruvate</a:t>
            </a:r>
            <a:endParaRPr/>
          </a:p>
          <a:p>
            <a:pPr indent="-342900" lvl="0" marL="8032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Yields 2 molecules of ATP</a:t>
            </a:r>
            <a:endParaRPr/>
          </a:p>
          <a:p>
            <a:pPr indent="-342900" lvl="0" marL="8032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Does </a:t>
            </a:r>
            <a:r>
              <a:rPr b="0" i="0" lang="en-US" sz="24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require oxygen (O</a:t>
            </a:r>
            <a:r>
              <a:rPr b="0" baseline="-2500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416560" y="4758937"/>
            <a:ext cx="451104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Glycolysis is a metabolic pathway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164624" y="2354173"/>
            <a:ext cx="6266656" cy="337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Properties of oxidative phosphorylation:</a:t>
            </a:r>
            <a:endParaRPr/>
          </a:p>
          <a:p>
            <a:pPr indent="-342900" lvl="0" marL="803275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Occurs in the mitochondria</a:t>
            </a:r>
            <a:endParaRPr/>
          </a:p>
          <a:p>
            <a:pPr indent="-342900" lvl="0" marL="803275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Breaks pyruvate down into CO</a:t>
            </a:r>
            <a:r>
              <a:rPr b="0" baseline="-2500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342900" lvl="0" marL="803275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Yields 34 molecules of ATP</a:t>
            </a:r>
            <a:endParaRPr/>
          </a:p>
          <a:p>
            <a:pPr indent="-342900" lvl="0" marL="803275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oxygen (O</a:t>
            </a:r>
            <a:r>
              <a:rPr b="0" baseline="-2500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2755901" y="4187825"/>
            <a:ext cx="6983413" cy="1062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755901" y="5705476"/>
            <a:ext cx="6983413" cy="531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1280" y="316564"/>
            <a:ext cx="5435600" cy="357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562929" y="544989"/>
            <a:ext cx="11629071" cy="4355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Oxidative phosphorylation uses three metabolic pathways:</a:t>
            </a:r>
            <a:endParaRPr/>
          </a:p>
          <a:p>
            <a:pPr indent="-457200" lvl="0" marL="9144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Krebs Cycle</a:t>
            </a:r>
            <a:endParaRPr/>
          </a:p>
          <a:p>
            <a:pPr indent="-457200" lvl="0" marL="9144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Electron Transport Chain (ETC)</a:t>
            </a:r>
            <a:endParaRPr/>
          </a:p>
          <a:p>
            <a:pPr indent="-457200" lvl="0" marL="9144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ATP-Synthase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908301" y="3352800"/>
            <a:ext cx="6831013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923" y="3058160"/>
            <a:ext cx="4272646" cy="3552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5988449" y="4581916"/>
            <a:ext cx="578699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Mitochondria are organelles with two membranes: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space between the membranes is called the inner-membrane space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fluid inside the inner-membrane is called the matrix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2908300" y="3048001"/>
            <a:ext cx="5843588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667125" y="4187825"/>
            <a:ext cx="4325938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2908301" y="2366963"/>
            <a:ext cx="6831013" cy="60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baseline="-2500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55969" y="599123"/>
            <a:ext cx="10785791" cy="60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Krebs Cycle:</a:t>
            </a:r>
            <a:endParaRPr/>
          </a:p>
          <a:p>
            <a:pPr indent="-457200" lvl="0" marL="9144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Breaks down 2 pyruvates to 6 CO</a:t>
            </a:r>
            <a:r>
              <a:rPr b="0" baseline="-2500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to produce 2 ATP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Creates high energy molecules NADH and FADH</a:t>
            </a:r>
            <a:r>
              <a:rPr b="0" baseline="-2500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to power electron transport chain.</a:t>
            </a:r>
            <a:endParaRPr/>
          </a:p>
          <a:p>
            <a:pPr indent="0" lvl="0" marL="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Electron Transport Chain:</a:t>
            </a:r>
            <a:endParaRPr/>
          </a:p>
          <a:p>
            <a:pPr indent="-454025" lvl="0" marL="9144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oxygen (O2)</a:t>
            </a:r>
            <a:endParaRPr/>
          </a:p>
          <a:p>
            <a:pPr indent="-454025" lvl="0" marL="9144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Hydrogen ion pumps powered by NADH and FADH2</a:t>
            </a:r>
            <a:endParaRPr/>
          </a:p>
          <a:p>
            <a:pPr indent="-454025" lvl="0" marL="9144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Each NADH pumps enough H+ to form 3 ATP, each FADH2 forms 2 ATP</a:t>
            </a:r>
            <a:endParaRPr/>
          </a:p>
          <a:p>
            <a:pPr indent="-454025" lvl="0" marL="9144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Creates a hydrogen ion (H+) gradient which powers ATP-Synthase</a:t>
            </a:r>
            <a:endParaRPr/>
          </a:p>
          <a:p>
            <a:pPr indent="0" lvl="0" marL="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ATP-Synthase:</a:t>
            </a:r>
            <a:endParaRPr/>
          </a:p>
          <a:p>
            <a:pPr indent="-403225" lvl="0" marL="8540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Powered by H+ ions flowing from inner-membrane space back into the matrix</a:t>
            </a:r>
            <a:endParaRPr/>
          </a:p>
          <a:p>
            <a:pPr indent="-403225" lvl="0" marL="854075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Creates ATP from ADP + P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451169" y="306070"/>
            <a:ext cx="11659551" cy="3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Anaerobic respiration is the breaking down of glucose without using oxygen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animals, the pyruvate is broken down into lactate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Lactate build up in muscles causes pain (“Feel the burn”)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Lactate build-up in muscles only occurs if there isn’t enough O2  around to break down pyruvate through the process of oxidative phosphorylation</a:t>
            </a:r>
            <a:endParaRPr/>
          </a:p>
          <a:p>
            <a:pPr indent="-165100" lvl="0" marL="342900" marR="0" rtl="0" algn="l">
              <a:spcBef>
                <a:spcPts val="2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949" y="3485515"/>
            <a:ext cx="5230821" cy="303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2452689" y="3960814"/>
            <a:ext cx="7286625" cy="2058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51169" y="306070"/>
            <a:ext cx="11629071" cy="31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Organisms that rely on anaerobic respiration forgo oxidative phosphorylation and only carry out glycolysis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some bacteria and yeast, the pyruvate is broken down into ethanol (alcohol) and CO2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use these organisms to make beer and wine, as well as to make bread rise (with CO2 bubbles)</a:t>
            </a:r>
            <a:endParaRPr/>
          </a:p>
          <a:p>
            <a:pPr indent="-165100" lvl="0" marL="342900" marR="0" rtl="0" algn="l">
              <a:spcBef>
                <a:spcPts val="2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590" y="3607684"/>
            <a:ext cx="5230821" cy="303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182880" y="223024"/>
            <a:ext cx="11755120" cy="61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Fermentation is a metabolic process that extracts energy from carbohydrates in the absence of respiration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science of fermentation is known as zymology.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many microorganisms, fermentation is the primary means of producing adenosine triphosphate (ATP) by the degradation of organic nutrients anaerobically.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Fermentation also occurs within the gastrointestinal tracts of all animals, including humans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have used fermentation to produce foodstuffs and beverages since the Neolithic age. </a:t>
            </a:r>
            <a:endParaRPr b="1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Fermentation is used for food preservation in a process that produces lactic acid found in such sour foods as pickled cucumbers, kimchi, and yogurt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well as for producing alcoholic beverages such as wine and beer.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